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16.png" ContentType="image/png"/>
  <Override PartName="/ppt/media/image113.png" ContentType="image/png"/>
  <Override PartName="/ppt/media/image107.png" ContentType="image/png"/>
  <Override PartName="/ppt/media/image105.png" ContentType="image/png"/>
  <Override PartName="/ppt/media/image112.png" ContentType="image/png"/>
  <Override PartName="/ppt/media/image100.jpeg" ContentType="image/jpeg"/>
  <Override PartName="/ppt/media/image99.jpeg" ContentType="image/jpeg"/>
  <Override PartName="/ppt/media/image98.png" ContentType="image/png"/>
  <Override PartName="/ppt/media/image109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jpeg" ContentType="image/jpeg"/>
  <Override PartName="/ppt/media/image88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108.jpeg" ContentType="image/jpeg"/>
  <Override PartName="/ppt/media/image81.png" ContentType="image/png"/>
  <Override PartName="/ppt/media/image106.png" ContentType="image/png"/>
  <Override PartName="/ppt/media/image80.png" ContentType="image/png"/>
  <Override PartName="/ppt/media/image111.jpeg" ContentType="image/jpeg"/>
  <Override PartName="/ppt/media/image79.jpeg" ContentType="image/jpeg"/>
  <Override PartName="/ppt/media/image95.png" ContentType="image/png"/>
  <Override PartName="/ppt/media/image76.png" ContentType="image/png"/>
  <Override PartName="/ppt/media/image75.png" ContentType="image/png"/>
  <Override PartName="/ppt/media/image102.png" ContentType="image/png"/>
  <Override PartName="/ppt/media/image74.jpeg" ContentType="image/jpeg"/>
  <Override PartName="/ppt/media/image73.png" ContentType="image/png"/>
  <Override PartName="/ppt/media/image71.png" ContentType="image/png"/>
  <Override PartName="/ppt/media/image70.jpeg" ContentType="image/jpeg"/>
  <Override PartName="/ppt/media/image68.png" ContentType="image/png"/>
  <Override PartName="/ppt/media/image69.png" ContentType="image/png"/>
  <Override PartName="/ppt/media/image67.png" ContentType="image/png"/>
  <Override PartName="/ppt/media/image62.png" ContentType="image/png"/>
  <Override PartName="/ppt/media/image59.png" ContentType="image/png"/>
  <Override PartName="/ppt/media/image57.png" ContentType="image/png"/>
  <Override PartName="/ppt/media/image56.jpeg" ContentType="image/jpeg"/>
  <Override PartName="/ppt/media/image54.png" ContentType="image/png"/>
  <Override PartName="/ppt/media/image61.png" ContentType="image/png"/>
  <Override PartName="/ppt/media/image53.png" ContentType="image/png"/>
  <Override PartName="/ppt/media/image51.png" ContentType="image/png"/>
  <Override PartName="/ppt/media/image49.png" ContentType="image/png"/>
  <Override PartName="/ppt/media/image44.jpeg" ContentType="image/jpeg"/>
  <Override PartName="/ppt/media/image52.jpeg" ContentType="image/jpeg"/>
  <Override PartName="/ppt/media/image48.jpeg" ContentType="image/jpeg"/>
  <Override PartName="/ppt/media/image43.png" ContentType="image/png"/>
  <Override PartName="/ppt/media/image42.png" ContentType="image/png"/>
  <Override PartName="/ppt/media/image78.png" ContentType="image/png"/>
  <Override PartName="/ppt/media/image58.png" ContentType="image/png"/>
  <Override PartName="/ppt/media/image65.png" ContentType="image/png"/>
  <Override PartName="/ppt/media/image39.jpeg" ContentType="image/jpeg"/>
  <Override PartName="/ppt/media/image72.png" ContentType="image/png"/>
  <Override PartName="/ppt/media/image63.png" ContentType="image/png"/>
  <Override PartName="/ppt/media/image36.jpeg" ContentType="image/jpeg"/>
  <Override PartName="/ppt/media/image87.png" ContentType="image/png"/>
  <Override PartName="/ppt/media/image28.png" ContentType="image/png"/>
  <Override PartName="/ppt/media/image33.png" ContentType="image/png"/>
  <Override PartName="/ppt/media/image38.png" ContentType="image/png"/>
  <Override PartName="/ppt/media/image27.png" ContentType="image/png"/>
  <Override PartName="/ppt/media/image26.png" ContentType="image/png"/>
  <Override PartName="/ppt/media/image104.jpeg" ContentType="image/jpeg"/>
  <Override PartName="/ppt/media/image45.png" ContentType="image/png"/>
  <Override PartName="/ppt/media/image30.png" ContentType="image/png"/>
  <Override PartName="/ppt/media/image50.png" ContentType="image/png"/>
  <Override PartName="/ppt/media/image25.jpeg" ContentType="image/jpeg"/>
  <Override PartName="/ppt/media/image41.jpeg" ContentType="image/jpeg"/>
  <Override PartName="/ppt/media/image24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7.jpeg" ContentType="image/jpeg"/>
  <Override PartName="/ppt/media/image31.png" ContentType="image/png"/>
  <Override PartName="/ppt/media/image37.png" ContentType="image/png"/>
  <Override PartName="/ppt/media/image21.jpeg" ContentType="image/jpeg"/>
  <Override PartName="/ppt/media/image46.png" ContentType="image/png"/>
  <Override PartName="/ppt/media/image20.png" ContentType="image/png"/>
  <Override PartName="/ppt/media/image96.png" ContentType="image/png"/>
  <Override PartName="/ppt/media/image83.jpeg" ContentType="image/jpeg"/>
  <Override PartName="/ppt/media/image19.png" ContentType="image/png"/>
  <Override PartName="/ppt/media/image60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23.png" ContentType="image/png"/>
  <Override PartName="/ppt/media/image64.jpeg" ContentType="image/jpeg"/>
  <Override PartName="/ppt/media/image94.png" ContentType="image/png"/>
  <Override PartName="/ppt/media/image35.png" ContentType="image/png"/>
  <Override PartName="/ppt/media/image110.jpeg" ContentType="image/jpeg"/>
  <Override PartName="/ppt/media/image12.png" ContentType="image/png"/>
  <Override PartName="/ppt/media/image101.jpeg" ContentType="image/jpeg"/>
  <Override PartName="/ppt/media/image10.png" ContentType="image/png"/>
  <Override PartName="/ppt/media/image115.png" ContentType="image/png"/>
  <Override PartName="/ppt/media/image66.png" ContentType="image/png"/>
  <Override PartName="/ppt/media/image32.jpeg" ContentType="image/jpe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93.jpeg" ContentType="image/jpeg"/>
  <Override PartName="/ppt/media/image6.png" ContentType="image/png"/>
  <Override PartName="/ppt/media/image5.png" ContentType="image/png"/>
  <Override PartName="/ppt/media/image114.png" ContentType="image/png"/>
  <Override PartName="/ppt/media/image18.png" ContentType="image/png"/>
  <Override PartName="/ppt/media/image103.gif" ContentType="image/gif"/>
  <Override PartName="/ppt/media/image4.png" ContentType="image/png"/>
  <Override PartName="/ppt/media/image13.jpeg" ContentType="image/jpeg"/>
  <Override PartName="/ppt/media/image7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fr-FR" sz="1200">
                <a:solidFill>
                  <a:srgbClr val="8b8b8b"/>
                </a:solidFill>
                <a:latin typeface="Calibri"/>
              </a:rPr>
              <a:t>21/02/2016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C297EB3-E259-455F-93F5-5EEA50627A2F}" type="slidenum">
              <a:rPr lang="fr-FR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jpeg"/><Relationship Id="rId6" Type="http://schemas.openxmlformats.org/officeDocument/2006/relationships/image" Target="../media/image98.png"/><Relationship Id="rId7" Type="http://schemas.openxmlformats.org/officeDocument/2006/relationships/image" Target="../media/image99.jpeg"/><Relationship Id="rId8" Type="http://schemas.openxmlformats.org/officeDocument/2006/relationships/image" Target="../media/image100.jpeg"/><Relationship Id="rId9" Type="http://schemas.openxmlformats.org/officeDocument/2006/relationships/image" Target="../media/image101.jpeg"/><Relationship Id="rId10" Type="http://schemas.openxmlformats.org/officeDocument/2006/relationships/image" Target="../media/image102.png"/><Relationship Id="rId11" Type="http://schemas.openxmlformats.org/officeDocument/2006/relationships/image" Target="../media/image103.gif"/><Relationship Id="rId1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jpeg"/><Relationship Id="rId6" Type="http://schemas.openxmlformats.org/officeDocument/2006/relationships/image" Target="../media/image109.png"/><Relationship Id="rId7" Type="http://schemas.openxmlformats.org/officeDocument/2006/relationships/image" Target="../media/image110.jpe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d9d9d9"/>
            </a:solidFill>
            <a:miter/>
          </a:ln>
        </p:spPr>
      </p:sp>
      <p:pic>
        <p:nvPicPr>
          <p:cNvPr id="40" name="Imag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68440"/>
          </a:xfrm>
          <a:prstGeom prst="rect">
            <a:avLst/>
          </a:prstGeom>
          <a:ln>
            <a:noFill/>
          </a:ln>
        </p:spPr>
      </p:pic>
      <p:pic>
        <p:nvPicPr>
          <p:cNvPr id="41" name="Imag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14240" y="1395360"/>
            <a:ext cx="3076200" cy="3419280"/>
          </a:xfrm>
          <a:prstGeom prst="rect">
            <a:avLst/>
          </a:prstGeom>
          <a:ln>
            <a:noFill/>
          </a:ln>
        </p:spPr>
      </p:pic>
      <p:pic>
        <p:nvPicPr>
          <p:cNvPr id="42" name="Imag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442440" y="76320"/>
            <a:ext cx="1914120" cy="2080800"/>
          </a:xfrm>
          <a:prstGeom prst="rect">
            <a:avLst/>
          </a:prstGeom>
          <a:ln>
            <a:noFill/>
          </a:ln>
        </p:spPr>
      </p:pic>
      <p:pic>
        <p:nvPicPr>
          <p:cNvPr id="43" name="Imag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180720" y="4142880"/>
            <a:ext cx="2086200" cy="2368080"/>
          </a:xfrm>
          <a:prstGeom prst="rect">
            <a:avLst/>
          </a:prstGeom>
          <a:ln>
            <a:noFill/>
          </a:ln>
        </p:spPr>
      </p:pic>
      <p:pic>
        <p:nvPicPr>
          <p:cNvPr id="44" name="Image 7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0328040" y="2157120"/>
            <a:ext cx="1863720" cy="2115000"/>
          </a:xfrm>
          <a:prstGeom prst="rect">
            <a:avLst/>
          </a:prstGeom>
          <a:ln>
            <a:noFill/>
          </a:ln>
        </p:spPr>
      </p:pic>
      <p:sp>
        <p:nvSpPr>
          <p:cNvPr id="45" name="CustomShape 2"/>
          <p:cNvSpPr/>
          <p:nvPr/>
        </p:nvSpPr>
        <p:spPr>
          <a:xfrm>
            <a:off x="1994040" y="2143080"/>
            <a:ext cx="319176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7200">
                <a:solidFill>
                  <a:srgbClr val="00b0f0"/>
                </a:solidFill>
                <a:latin typeface="Ubuntu"/>
                <a:ea typeface="Roboto"/>
              </a:rPr>
              <a:t>NoSQL</a:t>
            </a:r>
            <a:endParaRPr/>
          </a:p>
        </p:txBody>
      </p:sp>
      <p:pic>
        <p:nvPicPr>
          <p:cNvPr id="46" name="Imag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78960" y="4447800"/>
            <a:ext cx="6400440" cy="218088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2853360" y="5077800"/>
            <a:ext cx="5549400" cy="5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3200">
                <a:solidFill>
                  <a:srgbClr val="ffc000"/>
                </a:solidFill>
                <a:latin typeface="Ubuntu"/>
              </a:rPr>
              <a:t>Omar El Farouk MELIANI</a:t>
            </a:r>
            <a:endParaRPr/>
          </a:p>
        </p:txBody>
      </p:sp>
      <p:sp>
        <p:nvSpPr>
          <p:cNvPr id="48" name="CustomShape 4"/>
          <p:cNvSpPr/>
          <p:nvPr/>
        </p:nvSpPr>
        <p:spPr>
          <a:xfrm>
            <a:off x="2853360" y="5770080"/>
            <a:ext cx="34480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595959"/>
                </a:solidFill>
                <a:latin typeface="Ubuntu"/>
              </a:rPr>
              <a:t>Licence 3 Informatique</a:t>
            </a:r>
            <a:endParaRPr/>
          </a:p>
        </p:txBody>
      </p:sp>
      <p:pic>
        <p:nvPicPr>
          <p:cNvPr id="4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16760" y="4516920"/>
            <a:ext cx="2088000" cy="203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31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32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34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188720" y="5745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sp>
        <p:nvSpPr>
          <p:cNvPr id="136" name="CustomShape 4"/>
          <p:cNvSpPr/>
          <p:nvPr/>
        </p:nvSpPr>
        <p:spPr>
          <a:xfrm>
            <a:off x="2294280" y="2409840"/>
            <a:ext cx="8672760" cy="3232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Caractéristiques communes : 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web du 21ème siècle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pas le modèle relationnel, pas de SQL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conçu pour tourner sur un cluster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Open Source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Schemaless</a:t>
            </a:r>
            <a:endParaRPr/>
          </a:p>
          <a:p>
            <a:pPr>
              <a:lnSpc>
                <a:spcPct val="100000"/>
              </a:lnSpc>
            </a:pPr>
            <a:r>
              <a:rPr lang="fr-FR" sz="28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endParaRPr/>
          </a:p>
        </p:txBody>
      </p:sp>
      <p:pic>
        <p:nvPicPr>
          <p:cNvPr id="137" name="Image 1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618560" y="2313000"/>
            <a:ext cx="647280" cy="647280"/>
          </a:xfrm>
          <a:prstGeom prst="rect">
            <a:avLst/>
          </a:prstGeom>
          <a:ln>
            <a:noFill/>
          </a:ln>
        </p:spPr>
      </p:pic>
      <p:sp>
        <p:nvSpPr>
          <p:cNvPr id="138" name="CustomShape 5"/>
          <p:cNvSpPr/>
          <p:nvPr/>
        </p:nvSpPr>
        <p:spPr>
          <a:xfrm>
            <a:off x="2478600" y="78012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 sz="2000">
                <a:solidFill>
                  <a:srgbClr val="404040"/>
                </a:solidFill>
                <a:latin typeface="Ubuntu"/>
                <a:ea typeface="Roboto Light"/>
              </a:rPr>
              <a:t>Définition du NoSQL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40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41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43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1188720" y="5745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sp>
        <p:nvSpPr>
          <p:cNvPr id="145" name="CustomShape 4"/>
          <p:cNvSpPr/>
          <p:nvPr/>
        </p:nvSpPr>
        <p:spPr>
          <a:xfrm>
            <a:off x="2478600" y="79812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 sz="2000">
                <a:solidFill>
                  <a:srgbClr val="404040"/>
                </a:solidFill>
                <a:latin typeface="Ubuntu"/>
                <a:ea typeface="Roboto Light"/>
              </a:rPr>
              <a:t>Bases de données NoSQL</a:t>
            </a:r>
            <a:endParaRPr/>
          </a:p>
        </p:txBody>
      </p:sp>
      <p:pic>
        <p:nvPicPr>
          <p:cNvPr id="146" name="Image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139560" y="1786320"/>
            <a:ext cx="8934840" cy="50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48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49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51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1188720" y="5745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sp>
        <p:nvSpPr>
          <p:cNvPr id="153" name="CustomShape 4"/>
          <p:cNvSpPr/>
          <p:nvPr/>
        </p:nvSpPr>
        <p:spPr>
          <a:xfrm>
            <a:off x="2457000" y="77508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 sz="2000">
                <a:solidFill>
                  <a:srgbClr val="404040"/>
                </a:solidFill>
                <a:latin typeface="Ubuntu"/>
                <a:ea typeface="Roboto Light"/>
              </a:rPr>
              <a:t>DBMS clé-valeur</a:t>
            </a:r>
            <a:endParaRPr/>
          </a:p>
        </p:txBody>
      </p:sp>
      <p:pic>
        <p:nvPicPr>
          <p:cNvPr id="154" name="Image 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139560" y="1590480"/>
            <a:ext cx="7602840" cy="445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56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57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sp>
        <p:nvSpPr>
          <p:cNvPr id="159" name="CustomShape 3"/>
          <p:cNvSpPr/>
          <p:nvPr/>
        </p:nvSpPr>
        <p:spPr>
          <a:xfrm>
            <a:off x="2478600" y="769680"/>
            <a:ext cx="4659840" cy="3999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404040"/>
                </a:solidFill>
                <a:latin typeface="Ubuntu"/>
                <a:ea typeface="Roboto Light"/>
              </a:rPr>
              <a:t>DBMS orienté document</a:t>
            </a:r>
            <a:endParaRPr/>
          </a:p>
        </p:txBody>
      </p:sp>
      <p:pic>
        <p:nvPicPr>
          <p:cNvPr id="160" name="Image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96120" y="1477440"/>
            <a:ext cx="10824120" cy="4732920"/>
          </a:xfrm>
          <a:prstGeom prst="rect">
            <a:avLst/>
          </a:prstGeom>
          <a:ln>
            <a:noFill/>
          </a:ln>
        </p:spPr>
      </p:pic>
      <p:pic>
        <p:nvPicPr>
          <p:cNvPr id="161" name="Imag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92840" y="16992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62" name="CustomShape 4"/>
          <p:cNvSpPr/>
          <p:nvPr/>
        </p:nvSpPr>
        <p:spPr>
          <a:xfrm>
            <a:off x="1167120" y="57528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64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65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2478600" y="13536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67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2478600" y="686160"/>
            <a:ext cx="5082480" cy="426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404040"/>
                </a:solidFill>
                <a:latin typeface="Ubuntu"/>
                <a:ea typeface="Roboto Light"/>
              </a:rPr>
              <a:t>DBMS orienté document (mongodb)</a:t>
            </a:r>
            <a:endParaRPr/>
          </a:p>
        </p:txBody>
      </p:sp>
      <p:pic>
        <p:nvPicPr>
          <p:cNvPr id="169" name="Image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168000" y="1395360"/>
            <a:ext cx="8260920" cy="530064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119304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pic>
        <p:nvPicPr>
          <p:cNvPr id="171" name="Image 1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35080" y="2474640"/>
            <a:ext cx="7756920" cy="2565360"/>
          </a:xfrm>
          <a:prstGeom prst="rect">
            <a:avLst/>
          </a:prstGeom>
          <a:ln>
            <a:noFill/>
          </a:ln>
        </p:spPr>
      </p:pic>
      <p:pic>
        <p:nvPicPr>
          <p:cNvPr id="172" name="Image 15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384000" y="1440000"/>
            <a:ext cx="7387560" cy="46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>
                <p:childTnLst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74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75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Ubuntu"/>
                <a:ea typeface="Roboto"/>
              </a:rPr>
              <a:t>NoSQL</a:t>
            </a:r>
            <a:endParaRPr/>
          </a:p>
        </p:txBody>
      </p:sp>
      <p:pic>
        <p:nvPicPr>
          <p:cNvPr id="177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2478600" y="75564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262626"/>
                </a:solidFill>
                <a:latin typeface="Ubuntu"/>
                <a:ea typeface="Roboto Light"/>
              </a:rPr>
              <a:t>DBMS orienté colonnes </a:t>
            </a:r>
            <a:endParaRPr/>
          </a:p>
        </p:txBody>
      </p:sp>
      <p:pic>
        <p:nvPicPr>
          <p:cNvPr id="179" name="Imag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963600" y="1386360"/>
            <a:ext cx="6001200" cy="542484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119304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82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83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85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478600" y="76212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262626"/>
                </a:solidFill>
                <a:latin typeface="Ubuntu"/>
                <a:ea typeface="Roboto Light"/>
              </a:rPr>
              <a:t>DBMS orienté graph</a:t>
            </a:r>
            <a:endParaRPr/>
          </a:p>
        </p:txBody>
      </p:sp>
      <p:pic>
        <p:nvPicPr>
          <p:cNvPr id="187" name="Imag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456000" y="1296000"/>
            <a:ext cx="6793920" cy="5352840"/>
          </a:xfrm>
          <a:prstGeom prst="rect">
            <a:avLst/>
          </a:prstGeom>
          <a:ln>
            <a:noFill/>
          </a:ln>
        </p:spPr>
      </p:pic>
      <p:sp>
        <p:nvSpPr>
          <p:cNvPr id="188" name="CustomShape 4"/>
          <p:cNvSpPr/>
          <p:nvPr/>
        </p:nvSpPr>
        <p:spPr>
          <a:xfrm>
            <a:off x="119736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pic>
        <p:nvPicPr>
          <p:cNvPr id="189" name="Imag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643120" y="1385280"/>
            <a:ext cx="7371720" cy="523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>
                <p:childTnLst>
                  <p:par>
                    <p:cTn id="49" fill="freeze">
                      <p:stCondLst>
                        <p:cond delay="indefinite"/>
                      </p:stCondLst>
                      <p:childTnLst>
                        <p:par>
                          <p:cTn id="50" fill="freeze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91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92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94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pic>
        <p:nvPicPr>
          <p:cNvPr id="195" name="Picture 8" descr=""/>
          <p:cNvPicPr/>
          <p:nvPr/>
        </p:nvPicPr>
        <p:blipFill>
          <a:blip r:embed="rId4"/>
          <a:srcRect l="0" t="17239" r="0" b="0"/>
          <a:stretch>
            <a:fillRect/>
          </a:stretch>
        </p:blipFill>
        <p:spPr>
          <a:xfrm>
            <a:off x="2948040" y="1744920"/>
            <a:ext cx="8357040" cy="511812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2533320" y="749520"/>
            <a:ext cx="4592880" cy="428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DBMS théoreme CAP</a:t>
            </a:r>
            <a:endParaRPr/>
          </a:p>
        </p:txBody>
      </p:sp>
      <p:sp>
        <p:nvSpPr>
          <p:cNvPr id="197" name="CustomShape 4"/>
          <p:cNvSpPr/>
          <p:nvPr/>
        </p:nvSpPr>
        <p:spPr>
          <a:xfrm>
            <a:off x="119304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99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200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202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2457000" y="76644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DBMS dans le monde réel </a:t>
            </a:r>
            <a:endParaRPr/>
          </a:p>
        </p:txBody>
      </p:sp>
      <p:pic>
        <p:nvPicPr>
          <p:cNvPr id="204" name="Image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188320" y="1684800"/>
            <a:ext cx="3918600" cy="699480"/>
          </a:xfrm>
          <a:prstGeom prst="rect">
            <a:avLst/>
          </a:prstGeom>
          <a:ln>
            <a:noFill/>
          </a:ln>
        </p:spPr>
      </p:pic>
      <p:pic>
        <p:nvPicPr>
          <p:cNvPr id="205" name="Image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508640" y="2475360"/>
            <a:ext cx="5499360" cy="357264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119304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pic>
        <p:nvPicPr>
          <p:cNvPr id="207" name="Image 3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449240" y="2516040"/>
            <a:ext cx="5342760" cy="324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>
                <p:childTnLst>
                  <p:par>
                    <p:cTn id="61" fill="freeze">
                      <p:stCondLst>
                        <p:cond delay="indefinite"/>
                      </p:stCondLst>
                      <p:childTnLst>
                        <p:par>
                          <p:cTn id="62" fill="freeze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209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210" name="Imag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38920" y="1296360"/>
            <a:ext cx="10722240" cy="5541120"/>
          </a:xfrm>
          <a:prstGeom prst="rect">
            <a:avLst/>
          </a:prstGeom>
          <a:ln>
            <a:noFill/>
          </a:ln>
        </p:spPr>
      </p:pic>
      <p:pic>
        <p:nvPicPr>
          <p:cNvPr id="211" name="Imag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2508840" y="5868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sp>
        <p:nvSpPr>
          <p:cNvPr id="213" name="CustomShape 3"/>
          <p:cNvSpPr/>
          <p:nvPr/>
        </p:nvSpPr>
        <p:spPr>
          <a:xfrm>
            <a:off x="2508840" y="627480"/>
            <a:ext cx="6593760" cy="407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 sz="2000">
                <a:solidFill>
                  <a:srgbClr val="3b3838"/>
                </a:solidFill>
                <a:latin typeface="Ubuntu"/>
                <a:ea typeface="Roboto Light"/>
              </a:rPr>
              <a:t>Les entreprises qui utilisent nosql (Mongodb)</a:t>
            </a:r>
            <a:endParaRPr/>
          </a:p>
        </p:txBody>
      </p:sp>
      <p:pic>
        <p:nvPicPr>
          <p:cNvPr id="214" name="Image 7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119304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92d050"/>
          </a:solidFill>
          <a:ln w="12600">
            <a:solidFill>
              <a:srgbClr val="92d050"/>
            </a:solidFill>
            <a:miter/>
          </a:ln>
        </p:spPr>
      </p:sp>
      <p:pic>
        <p:nvPicPr>
          <p:cNvPr id="51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52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86880" y="0"/>
            <a:ext cx="3040200" cy="1069920"/>
          </a:xfrm>
          <a:prstGeom prst="rect">
            <a:avLst/>
          </a:prstGeom>
          <a:ln>
            <a:noFill/>
          </a:ln>
        </p:spPr>
      </p:pic>
      <p:pic>
        <p:nvPicPr>
          <p:cNvPr id="53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009880"/>
            <a:ext cx="5276880" cy="277128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5500440" y="2561400"/>
            <a:ext cx="6710400" cy="109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66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sp>
        <p:nvSpPr>
          <p:cNvPr id="55" name="CustomShape 3"/>
          <p:cNvSpPr/>
          <p:nvPr/>
        </p:nvSpPr>
        <p:spPr>
          <a:xfrm>
            <a:off x="5688720" y="3576960"/>
            <a:ext cx="49078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2400">
                <a:solidFill>
                  <a:srgbClr val="595959"/>
                </a:solidFill>
                <a:latin typeface="Ubuntu"/>
              </a:rPr>
              <a:t>Histoire</a:t>
            </a:r>
            <a:endParaRPr/>
          </a:p>
        </p:txBody>
      </p:sp>
      <p:sp>
        <p:nvSpPr>
          <p:cNvPr id="56" name="CustomShape 4"/>
          <p:cNvSpPr/>
          <p:nvPr/>
        </p:nvSpPr>
        <p:spPr>
          <a:xfrm>
            <a:off x="3628800" y="2334960"/>
            <a:ext cx="747000" cy="19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0">
                <a:solidFill>
                  <a:srgbClr val="92d050"/>
                </a:solidFill>
                <a:latin typeface="Ubuntu"/>
                <a:ea typeface="Adobe Heiti Std R"/>
              </a:rPr>
              <a:t>1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217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218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346840" y="7848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220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2343600" y="62388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Les entreprises qui utilisent nosql (Cassandra)</a:t>
            </a:r>
            <a:endParaRPr/>
          </a:p>
        </p:txBody>
      </p:sp>
      <p:pic>
        <p:nvPicPr>
          <p:cNvPr id="222" name="Imag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741840" y="2695680"/>
            <a:ext cx="1204200" cy="978480"/>
          </a:xfrm>
          <a:prstGeom prst="rect">
            <a:avLst/>
          </a:prstGeom>
          <a:ln>
            <a:noFill/>
          </a:ln>
        </p:spPr>
      </p:pic>
      <p:pic>
        <p:nvPicPr>
          <p:cNvPr id="223" name="Image 1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671080" y="2624040"/>
            <a:ext cx="996120" cy="996120"/>
          </a:xfrm>
          <a:prstGeom prst="rect">
            <a:avLst/>
          </a:prstGeom>
          <a:ln>
            <a:noFill/>
          </a:ln>
        </p:spPr>
      </p:pic>
      <p:pic>
        <p:nvPicPr>
          <p:cNvPr id="224" name="Image 1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505280" y="2602080"/>
            <a:ext cx="1864440" cy="1001160"/>
          </a:xfrm>
          <a:prstGeom prst="rect">
            <a:avLst/>
          </a:prstGeom>
          <a:ln>
            <a:noFill/>
          </a:ln>
        </p:spPr>
      </p:pic>
      <p:pic>
        <p:nvPicPr>
          <p:cNvPr id="225" name="Image 1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9985320" y="2471040"/>
            <a:ext cx="2160000" cy="1440000"/>
          </a:xfrm>
          <a:prstGeom prst="rect">
            <a:avLst/>
          </a:prstGeom>
          <a:ln>
            <a:noFill/>
          </a:ln>
        </p:spPr>
      </p:pic>
      <p:pic>
        <p:nvPicPr>
          <p:cNvPr id="226" name="Image 13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344040" y="3749040"/>
            <a:ext cx="2183040" cy="1721880"/>
          </a:xfrm>
          <a:prstGeom prst="rect">
            <a:avLst/>
          </a:prstGeom>
          <a:ln>
            <a:noFill/>
          </a:ln>
        </p:spPr>
      </p:pic>
      <p:pic>
        <p:nvPicPr>
          <p:cNvPr id="227" name="Image 14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487480" y="4042080"/>
            <a:ext cx="1512360" cy="1318680"/>
          </a:xfrm>
          <a:prstGeom prst="rect">
            <a:avLst/>
          </a:prstGeom>
          <a:ln>
            <a:noFill/>
          </a:ln>
        </p:spPr>
      </p:pic>
      <p:pic>
        <p:nvPicPr>
          <p:cNvPr id="228" name="Image 1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7671600" y="3858840"/>
            <a:ext cx="1502280" cy="1502280"/>
          </a:xfrm>
          <a:prstGeom prst="rect">
            <a:avLst/>
          </a:prstGeom>
          <a:ln>
            <a:noFill/>
          </a:ln>
        </p:spPr>
      </p:pic>
      <p:pic>
        <p:nvPicPr>
          <p:cNvPr id="229" name="Image 16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0278000" y="3858840"/>
            <a:ext cx="1468800" cy="1311480"/>
          </a:xfrm>
          <a:prstGeom prst="rect">
            <a:avLst/>
          </a:prstGeom>
          <a:ln>
            <a:noFill/>
          </a:ln>
        </p:spPr>
      </p:pic>
      <p:sp>
        <p:nvSpPr>
          <p:cNvPr id="230" name="CustomShape 4"/>
          <p:cNvSpPr/>
          <p:nvPr/>
        </p:nvSpPr>
        <p:spPr>
          <a:xfrm>
            <a:off x="119304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7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12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1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500"/>
                            </p:stCondLst>
                            <p:childTnLst>
                              <p:par>
                                <p:cTn id="127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12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232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233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457000" y="18756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235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2457000" y="70920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Les entreprises qui utilisent nosql (Hbase)</a:t>
            </a:r>
            <a:endParaRPr/>
          </a:p>
        </p:txBody>
      </p:sp>
      <p:pic>
        <p:nvPicPr>
          <p:cNvPr id="237" name="Imag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926160" y="3238200"/>
            <a:ext cx="957240" cy="1006920"/>
          </a:xfrm>
          <a:prstGeom prst="rect">
            <a:avLst/>
          </a:prstGeom>
          <a:ln>
            <a:noFill/>
          </a:ln>
        </p:spPr>
      </p:pic>
      <p:pic>
        <p:nvPicPr>
          <p:cNvPr id="238" name="Image 1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762880" y="3238200"/>
            <a:ext cx="1057320" cy="1057320"/>
          </a:xfrm>
          <a:prstGeom prst="rect">
            <a:avLst/>
          </a:prstGeom>
          <a:ln>
            <a:noFill/>
          </a:ln>
        </p:spPr>
      </p:pic>
      <p:pic>
        <p:nvPicPr>
          <p:cNvPr id="239" name="Image 1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583760" y="3265920"/>
            <a:ext cx="1233360" cy="1001880"/>
          </a:xfrm>
          <a:prstGeom prst="rect">
            <a:avLst/>
          </a:prstGeom>
          <a:ln>
            <a:noFill/>
          </a:ln>
        </p:spPr>
      </p:pic>
      <p:pic>
        <p:nvPicPr>
          <p:cNvPr id="240" name="Image 1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9736560" y="3265920"/>
            <a:ext cx="1781280" cy="1095480"/>
          </a:xfrm>
          <a:prstGeom prst="rect">
            <a:avLst/>
          </a:prstGeom>
          <a:ln>
            <a:noFill/>
          </a:ln>
        </p:spPr>
      </p:pic>
      <p:sp>
        <p:nvSpPr>
          <p:cNvPr id="241" name="CustomShape 4"/>
          <p:cNvSpPr/>
          <p:nvPr/>
        </p:nvSpPr>
        <p:spPr>
          <a:xfrm>
            <a:off x="121932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130" dur="indefinite" restart="never" nodeType="tmRoot">
          <p:childTnLst>
            <p:seq>
              <p:cTn id="1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243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244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-24732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2459160" y="-9828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246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pic>
        <p:nvPicPr>
          <p:cNvPr id="247" name="Imag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721320" y="1141200"/>
            <a:ext cx="6746040" cy="574128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2459160" y="446760"/>
            <a:ext cx="4778280" cy="42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Classement (db-engines.com) </a:t>
            </a:r>
            <a:endParaRPr/>
          </a:p>
        </p:txBody>
      </p:sp>
      <p:sp>
        <p:nvSpPr>
          <p:cNvPr id="249" name="CustomShape 4"/>
          <p:cNvSpPr/>
          <p:nvPr/>
        </p:nvSpPr>
        <p:spPr>
          <a:xfrm>
            <a:off x="1206360" y="5619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</p:spTree>
  </p:cSld>
  <p:timing>
    <p:tnLst>
      <p:par>
        <p:cTn id="132" dur="indefinite" restart="never" nodeType="tmRoot">
          <p:childTnLst>
            <p:seq>
              <p:cTn id="1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92d050"/>
          </a:solidFill>
          <a:ln w="12600">
            <a:solidFill>
              <a:srgbClr val="92d050"/>
            </a:solidFill>
            <a:miter/>
          </a:ln>
        </p:spPr>
      </p:sp>
      <p:pic>
        <p:nvPicPr>
          <p:cNvPr id="251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252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86880" y="0"/>
            <a:ext cx="3040200" cy="106992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3466440" y="2047320"/>
            <a:ext cx="6441480" cy="155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9600">
                <a:solidFill>
                  <a:srgbClr val="f2f2f2"/>
                </a:solidFill>
                <a:latin typeface="Ubuntu"/>
              </a:rPr>
              <a:t>Merci !</a:t>
            </a:r>
            <a:endParaRPr/>
          </a:p>
        </p:txBody>
      </p:sp>
    </p:spTree>
  </p:cSld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4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51" dur="500"/>
                                        <p:tgtEl>
                                          <p:spTgt spid="25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58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59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pic>
        <p:nvPicPr>
          <p:cNvPr id="60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61" name="CustomShape 2"/>
          <p:cNvSpPr/>
          <p:nvPr/>
        </p:nvSpPr>
        <p:spPr>
          <a:xfrm>
            <a:off x="2478600" y="1562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sp>
        <p:nvSpPr>
          <p:cNvPr id="62" name="CustomShape 3"/>
          <p:cNvSpPr/>
          <p:nvPr/>
        </p:nvSpPr>
        <p:spPr>
          <a:xfrm>
            <a:off x="1156320" y="441000"/>
            <a:ext cx="967680" cy="130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8000">
                <a:solidFill>
                  <a:srgbClr val="00b0f0"/>
                </a:solidFill>
                <a:latin typeface="Ubuntu"/>
              </a:rPr>
              <a:t>1</a:t>
            </a:r>
            <a:endParaRPr/>
          </a:p>
        </p:txBody>
      </p:sp>
      <p:pic>
        <p:nvPicPr>
          <p:cNvPr id="63" name="Image 1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631520" y="3332880"/>
            <a:ext cx="647280" cy="647280"/>
          </a:xfrm>
          <a:prstGeom prst="rect">
            <a:avLst/>
          </a:prstGeom>
          <a:ln>
            <a:noFill/>
          </a:ln>
        </p:spPr>
      </p:pic>
      <p:pic>
        <p:nvPicPr>
          <p:cNvPr id="64" name="Image 2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029320" y="5224320"/>
            <a:ext cx="647280" cy="647280"/>
          </a:xfrm>
          <a:prstGeom prst="rect">
            <a:avLst/>
          </a:prstGeom>
          <a:ln>
            <a:noFill/>
          </a:ln>
        </p:spPr>
      </p:pic>
      <p:pic>
        <p:nvPicPr>
          <p:cNvPr id="65" name="Image 2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835280" y="4278600"/>
            <a:ext cx="647280" cy="647280"/>
          </a:xfrm>
          <a:prstGeom prst="rect">
            <a:avLst/>
          </a:prstGeom>
          <a:ln>
            <a:noFill/>
          </a:ln>
        </p:spPr>
      </p:pic>
      <p:pic>
        <p:nvPicPr>
          <p:cNvPr id="66" name="Image 2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436760" y="2441160"/>
            <a:ext cx="647280" cy="647280"/>
          </a:xfrm>
          <a:prstGeom prst="rect">
            <a:avLst/>
          </a:prstGeom>
          <a:ln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2326320" y="2507760"/>
            <a:ext cx="45496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2400">
                <a:solidFill>
                  <a:srgbClr val="5a5a5a"/>
                </a:solidFill>
                <a:latin typeface="Calibri"/>
                <a:ea typeface="Roboto Light"/>
              </a:rPr>
              <a:t>Persistance, Integration </a:t>
            </a:r>
            <a:endParaRPr/>
          </a:p>
        </p:txBody>
      </p:sp>
      <p:sp>
        <p:nvSpPr>
          <p:cNvPr id="68" name="CustomShape 5"/>
          <p:cNvSpPr/>
          <p:nvPr/>
        </p:nvSpPr>
        <p:spPr>
          <a:xfrm>
            <a:off x="2469600" y="3373200"/>
            <a:ext cx="45496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2400">
                <a:solidFill>
                  <a:srgbClr val="5a5a5a"/>
                </a:solidFill>
                <a:latin typeface="Calibri"/>
                <a:ea typeface="Roboto Light"/>
              </a:rPr>
              <a:t>SQL (langage standard) </a:t>
            </a:r>
            <a:endParaRPr/>
          </a:p>
        </p:txBody>
      </p:sp>
      <p:sp>
        <p:nvSpPr>
          <p:cNvPr id="69" name="CustomShape 6"/>
          <p:cNvSpPr/>
          <p:nvPr/>
        </p:nvSpPr>
        <p:spPr>
          <a:xfrm>
            <a:off x="2650320" y="4292280"/>
            <a:ext cx="45496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2400">
                <a:solidFill>
                  <a:srgbClr val="5a5a5a"/>
                </a:solidFill>
                <a:latin typeface="Calibri"/>
                <a:ea typeface="Roboto Light"/>
              </a:rPr>
              <a:t>Transactions (atomicité,cohérence isolation,durabilité)</a:t>
            </a:r>
            <a:endParaRPr/>
          </a:p>
        </p:txBody>
      </p:sp>
      <p:sp>
        <p:nvSpPr>
          <p:cNvPr id="70" name="CustomShape 7"/>
          <p:cNvSpPr/>
          <p:nvPr/>
        </p:nvSpPr>
        <p:spPr>
          <a:xfrm>
            <a:off x="2922120" y="5246280"/>
            <a:ext cx="454968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2400">
                <a:solidFill>
                  <a:srgbClr val="5a5a5a"/>
                </a:solidFill>
                <a:latin typeface="Calibri"/>
                <a:ea typeface="Roboto Light"/>
              </a:rPr>
              <a:t>Rapports</a:t>
            </a:r>
            <a:endParaRPr/>
          </a:p>
        </p:txBody>
      </p:sp>
      <p:sp>
        <p:nvSpPr>
          <p:cNvPr id="71" name="CustomShape 8"/>
          <p:cNvSpPr/>
          <p:nvPr/>
        </p:nvSpPr>
        <p:spPr>
          <a:xfrm>
            <a:off x="2585880" y="853560"/>
            <a:ext cx="30614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404040"/>
                </a:solidFill>
                <a:latin typeface="Ubuntu"/>
              </a:rPr>
              <a:t>histoire</a:t>
            </a:r>
            <a:endParaRPr/>
          </a:p>
        </p:txBody>
      </p:sp>
      <p:pic>
        <p:nvPicPr>
          <p:cNvPr id="72" name="Image 28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272000" y="1222920"/>
            <a:ext cx="4380480" cy="476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74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75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478600" y="1562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sp>
        <p:nvSpPr>
          <p:cNvPr id="77" name="CustomShape 3"/>
          <p:cNvSpPr/>
          <p:nvPr/>
        </p:nvSpPr>
        <p:spPr>
          <a:xfrm>
            <a:off x="2457000" y="766440"/>
            <a:ext cx="35413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Désadaptation d'impédance</a:t>
            </a:r>
            <a:endParaRPr/>
          </a:p>
        </p:txBody>
      </p:sp>
      <p:pic>
        <p:nvPicPr>
          <p:cNvPr id="78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pic>
        <p:nvPicPr>
          <p:cNvPr id="79" name="Image 2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078360" y="1532880"/>
            <a:ext cx="7952400" cy="533556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1156320" y="441000"/>
            <a:ext cx="967680" cy="130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8000">
                <a:solidFill>
                  <a:srgbClr val="00b0f0"/>
                </a:solidFill>
                <a:latin typeface="Ubuntu"/>
              </a:rPr>
              <a:t>1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82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83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2478600" y="1562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sp>
        <p:nvSpPr>
          <p:cNvPr id="85" name="CustomShape 3"/>
          <p:cNvSpPr/>
          <p:nvPr/>
        </p:nvSpPr>
        <p:spPr>
          <a:xfrm>
            <a:off x="2585880" y="853560"/>
            <a:ext cx="30614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404040"/>
                </a:solidFill>
                <a:latin typeface="Ubuntu"/>
              </a:rPr>
              <a:t>Histoire</a:t>
            </a:r>
            <a:endParaRPr/>
          </a:p>
        </p:txBody>
      </p:sp>
      <p:pic>
        <p:nvPicPr>
          <p:cNvPr id="86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pic>
        <p:nvPicPr>
          <p:cNvPr id="87" name="Imag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77040" y="1273320"/>
            <a:ext cx="4866480" cy="4666320"/>
          </a:xfrm>
          <a:prstGeom prst="rect">
            <a:avLst/>
          </a:prstGeom>
          <a:ln>
            <a:noFill/>
          </a:ln>
        </p:spPr>
      </p:pic>
      <p:sp>
        <p:nvSpPr>
          <p:cNvPr id="88" name="CustomShape 4"/>
          <p:cNvSpPr/>
          <p:nvPr/>
        </p:nvSpPr>
        <p:spPr>
          <a:xfrm>
            <a:off x="1446480" y="2350080"/>
            <a:ext cx="5158800" cy="769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fr-FR" sz="2200">
                <a:solidFill>
                  <a:srgbClr val="5a5a5a"/>
                </a:solidFill>
                <a:latin typeface="Calibri"/>
                <a:ea typeface="Roboto Light"/>
              </a:rPr>
              <a:t>résoudre le problème de la désadaptation d'impédance Exe: ObjectStore, Gemstone</a:t>
            </a:r>
            <a:endParaRPr/>
          </a:p>
        </p:txBody>
      </p:sp>
      <p:sp>
        <p:nvSpPr>
          <p:cNvPr id="89" name="CustomShape 5"/>
          <p:cNvSpPr/>
          <p:nvPr/>
        </p:nvSpPr>
        <p:spPr>
          <a:xfrm>
            <a:off x="1483560" y="3665520"/>
            <a:ext cx="4163760" cy="39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fr-FR" sz="2200">
                <a:solidFill>
                  <a:srgbClr val="5a5a5a"/>
                </a:solidFill>
                <a:latin typeface="Calibri"/>
                <a:ea typeface="Roboto Light"/>
              </a:rPr>
              <a:t>Pas beaucoup de succès</a:t>
            </a:r>
            <a:endParaRPr/>
          </a:p>
        </p:txBody>
      </p:sp>
      <p:sp>
        <p:nvSpPr>
          <p:cNvPr id="90" name="CustomShape 6"/>
          <p:cNvSpPr/>
          <p:nvPr/>
        </p:nvSpPr>
        <p:spPr>
          <a:xfrm>
            <a:off x="1362240" y="4588920"/>
            <a:ext cx="6167880" cy="1206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fr-FR" sz="2200">
                <a:solidFill>
                  <a:srgbClr val="5a5a5a"/>
                </a:solidFill>
                <a:latin typeface="Calibri"/>
                <a:ea typeface="Roboto Light"/>
              </a:rPr>
              <a:t>Les bases de données SQL restèrent dominantes</a:t>
            </a:r>
            <a:endParaRPr/>
          </a:p>
          <a:p>
            <a:pPr>
              <a:lnSpc>
                <a:spcPct val="100000"/>
              </a:lnSpc>
            </a:pPr>
            <a:r>
              <a:rPr lang="fr-FR" sz="2200">
                <a:solidFill>
                  <a:srgbClr val="5a5a5a"/>
                </a:solidFill>
                <a:latin typeface="Calibri"/>
                <a:ea typeface="Roboto Light"/>
              </a:rPr>
              <a:t>Raison majeure : leur utilisation comme </a:t>
            </a:r>
            <a:r>
              <a:rPr lang="fr-FR" sz="2200">
                <a:solidFill>
                  <a:srgbClr val="5a5a5a"/>
                </a:solidFill>
                <a:latin typeface="Calibri"/>
                <a:ea typeface="Roboto Light"/>
              </a:rPr>
              <a:t>	</a:t>
            </a:r>
            <a:r>
              <a:rPr lang="fr-FR" sz="2200">
                <a:solidFill>
                  <a:srgbClr val="5a5a5a"/>
                </a:solidFill>
                <a:latin typeface="Calibri"/>
                <a:ea typeface="Roboto Light"/>
              </a:rPr>
              <a:t>bases de données d'intégration entre applications différentes</a:t>
            </a:r>
            <a:endParaRPr/>
          </a:p>
        </p:txBody>
      </p:sp>
      <p:pic>
        <p:nvPicPr>
          <p:cNvPr id="91" name="Image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01280" y="3490920"/>
            <a:ext cx="647280" cy="647280"/>
          </a:xfrm>
          <a:prstGeom prst="rect">
            <a:avLst/>
          </a:prstGeom>
          <a:ln>
            <a:noFill/>
          </a:ln>
        </p:spPr>
      </p:pic>
      <p:pic>
        <p:nvPicPr>
          <p:cNvPr id="92" name="Image 1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04880" y="4465800"/>
            <a:ext cx="647280" cy="647280"/>
          </a:xfrm>
          <a:prstGeom prst="rect">
            <a:avLst/>
          </a:prstGeom>
          <a:ln>
            <a:noFill/>
          </a:ln>
        </p:spPr>
      </p:pic>
      <p:pic>
        <p:nvPicPr>
          <p:cNvPr id="93" name="Image 15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01280" y="2425320"/>
            <a:ext cx="647280" cy="647280"/>
          </a:xfrm>
          <a:prstGeom prst="rect">
            <a:avLst/>
          </a:prstGeom>
          <a:ln>
            <a:noFill/>
          </a:ln>
        </p:spPr>
      </p:pic>
      <p:sp>
        <p:nvSpPr>
          <p:cNvPr id="94" name="CustomShape 7"/>
          <p:cNvSpPr/>
          <p:nvPr/>
        </p:nvSpPr>
        <p:spPr>
          <a:xfrm>
            <a:off x="1156320" y="441000"/>
            <a:ext cx="967680" cy="130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8000">
                <a:solidFill>
                  <a:srgbClr val="00b0f0"/>
                </a:solidFill>
                <a:latin typeface="Ubuntu"/>
              </a:rPr>
              <a:t>1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96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97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2478600" y="1562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99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2457000" y="74880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Nouveaux problèmes</a:t>
            </a:r>
            <a:endParaRPr/>
          </a:p>
        </p:txBody>
      </p:sp>
      <p:pic>
        <p:nvPicPr>
          <p:cNvPr id="101" name="Image 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192120" y="2041200"/>
            <a:ext cx="8266680" cy="363132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1156320" y="441000"/>
            <a:ext cx="967680" cy="130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8000">
                <a:solidFill>
                  <a:srgbClr val="00b0f0"/>
                </a:solidFill>
                <a:latin typeface="Ubuntu"/>
              </a:rPr>
              <a:t>1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04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05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2478600" y="1562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07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2478600" y="69192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>
                <a:solidFill>
                  <a:srgbClr val="3b3838"/>
                </a:solidFill>
                <a:latin typeface="Ubuntu"/>
                <a:ea typeface="Roboto Light"/>
              </a:rPr>
              <a:t>Solutions</a:t>
            </a:r>
            <a:endParaRPr/>
          </a:p>
        </p:txBody>
      </p:sp>
      <p:pic>
        <p:nvPicPr>
          <p:cNvPr id="109" name="Image 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459960" y="1794240"/>
            <a:ext cx="3518640" cy="3939120"/>
          </a:xfrm>
          <a:prstGeom prst="rect">
            <a:avLst/>
          </a:prstGeom>
          <a:ln>
            <a:noFill/>
          </a:ln>
        </p:spPr>
      </p:pic>
      <p:pic>
        <p:nvPicPr>
          <p:cNvPr id="110" name="Image 11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60280" y="2679480"/>
            <a:ext cx="4250160" cy="1780560"/>
          </a:xfrm>
          <a:prstGeom prst="rect">
            <a:avLst/>
          </a:prstGeom>
          <a:ln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1156320" y="441000"/>
            <a:ext cx="967680" cy="130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8000">
                <a:solidFill>
                  <a:srgbClr val="00b0f0"/>
                </a:solidFill>
                <a:latin typeface="Ubuntu"/>
              </a:rPr>
              <a:t>1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13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14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16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1188720" y="5745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sp>
        <p:nvSpPr>
          <p:cNvPr id="118" name="CustomShape 4"/>
          <p:cNvSpPr/>
          <p:nvPr/>
        </p:nvSpPr>
        <p:spPr>
          <a:xfrm>
            <a:off x="2478600" y="86544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 sz="2000">
                <a:solidFill>
                  <a:srgbClr val="404040"/>
                </a:solidFill>
                <a:latin typeface="Ubuntu"/>
                <a:ea typeface="Roboto Light"/>
              </a:rPr>
              <a:t>L’histoire du nom</a:t>
            </a:r>
            <a:endParaRPr/>
          </a:p>
        </p:txBody>
      </p:sp>
      <p:sp>
        <p:nvSpPr>
          <p:cNvPr id="119" name="CustomShape 5"/>
          <p:cNvSpPr/>
          <p:nvPr/>
        </p:nvSpPr>
        <p:spPr>
          <a:xfrm>
            <a:off x="5400000" y="2808000"/>
            <a:ext cx="671040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400">
                <a:solidFill>
                  <a:srgbClr val="ffffff"/>
                </a:solidFill>
                <a:latin typeface="Calibri"/>
                <a:ea typeface="Roboto"/>
              </a:rPr>
              <a:t>Mouvement</a:t>
            </a:r>
            <a:r>
              <a:rPr i="1" lang="fr-FR" sz="5400">
                <a:solidFill>
                  <a:srgbClr val="ffffff"/>
                </a:solidFill>
                <a:latin typeface="Calibri"/>
                <a:ea typeface="Roboto"/>
              </a:rPr>
              <a:t> ‘NoSQL’</a:t>
            </a:r>
            <a:endParaRPr/>
          </a:p>
        </p:txBody>
      </p:sp>
      <p:sp>
        <p:nvSpPr>
          <p:cNvPr id="120" name="TextShape 6"/>
          <p:cNvSpPr txBox="1"/>
          <p:nvPr/>
        </p:nvSpPr>
        <p:spPr>
          <a:xfrm>
            <a:off x="2968560" y="3060000"/>
            <a:ext cx="6445800" cy="8910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400">
                <a:solidFill>
                  <a:srgbClr val="ffffff"/>
                </a:solidFill>
                <a:latin typeface="Calibri"/>
                <a:ea typeface="Roboto"/>
              </a:rPr>
              <a:t>Mouvement</a:t>
            </a:r>
            <a:r>
              <a:rPr i="1" lang="fr-FR" sz="5400">
                <a:solidFill>
                  <a:srgbClr val="ffffff"/>
                </a:solidFill>
                <a:latin typeface="Calibri"/>
                <a:ea typeface="Roboto"/>
              </a:rPr>
              <a:t> ‘NoSQL’</a:t>
            </a:r>
            <a:endParaRPr/>
          </a:p>
        </p:txBody>
      </p:sp>
      <p:sp>
        <p:nvSpPr>
          <p:cNvPr id="121" name="TextShape 7"/>
          <p:cNvSpPr txBox="1"/>
          <p:nvPr/>
        </p:nvSpPr>
        <p:spPr>
          <a:xfrm>
            <a:off x="2968560" y="3060000"/>
            <a:ext cx="6445800" cy="8910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400">
                <a:solidFill>
                  <a:srgbClr val="808080"/>
                </a:solidFill>
                <a:latin typeface="Calibri"/>
                <a:ea typeface="Roboto"/>
              </a:rPr>
              <a:t>Mouvement</a:t>
            </a:r>
            <a:r>
              <a:rPr i="1" lang="fr-FR" sz="5400">
                <a:solidFill>
                  <a:srgbClr val="808080"/>
                </a:solidFill>
                <a:latin typeface="Calibri"/>
                <a:ea typeface="Roboto"/>
              </a:rPr>
              <a:t> ‘NoSQ</a:t>
            </a:r>
            <a:r>
              <a:rPr i="1" lang="fr-FR" sz="5400">
                <a:solidFill>
                  <a:srgbClr val="808080"/>
                </a:solidFill>
                <a:latin typeface="Calibri"/>
                <a:ea typeface="Roboto"/>
              </a:rPr>
              <a:t>L’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 w="12600">
            <a:solidFill>
              <a:srgbClr val="43729d"/>
            </a:solidFill>
            <a:miter/>
          </a:ln>
        </p:spPr>
      </p:sp>
      <p:pic>
        <p:nvPicPr>
          <p:cNvPr id="123" name="Imag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0" y="0"/>
            <a:ext cx="12172320" cy="6868440"/>
          </a:xfrm>
          <a:prstGeom prst="rect">
            <a:avLst/>
          </a:prstGeom>
          <a:ln>
            <a:noFill/>
          </a:ln>
        </p:spPr>
      </p:pic>
      <p:pic>
        <p:nvPicPr>
          <p:cNvPr id="124" name="Imag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40" y="0"/>
            <a:ext cx="12193560" cy="153252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2478600" y="253440"/>
            <a:ext cx="6360120" cy="69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fr-FR" sz="4000">
                <a:solidFill>
                  <a:srgbClr val="ffffff"/>
                </a:solidFill>
                <a:latin typeface="Calibri"/>
                <a:ea typeface="Roboto"/>
              </a:rPr>
              <a:t>NoSQL</a:t>
            </a:r>
            <a:endParaRPr/>
          </a:p>
        </p:txBody>
      </p:sp>
      <p:pic>
        <p:nvPicPr>
          <p:cNvPr id="126" name="Imag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8320" y="156240"/>
            <a:ext cx="1950480" cy="199980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1188720" y="574560"/>
            <a:ext cx="8593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6000">
                <a:solidFill>
                  <a:srgbClr val="00b0f0"/>
                </a:solidFill>
                <a:latin typeface="Ubuntu"/>
              </a:rPr>
              <a:t>2</a:t>
            </a:r>
            <a:endParaRPr/>
          </a:p>
        </p:txBody>
      </p:sp>
      <p:sp>
        <p:nvSpPr>
          <p:cNvPr id="128" name="CustomShape 4"/>
          <p:cNvSpPr/>
          <p:nvPr/>
        </p:nvSpPr>
        <p:spPr>
          <a:xfrm>
            <a:off x="2478600" y="865440"/>
            <a:ext cx="4981320" cy="43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fr-FR" sz="2000">
                <a:solidFill>
                  <a:srgbClr val="404040"/>
                </a:solidFill>
                <a:latin typeface="Ubuntu"/>
                <a:ea typeface="Roboto Light"/>
              </a:rPr>
              <a:t>L’histoire du nom</a:t>
            </a:r>
            <a:endParaRPr/>
          </a:p>
        </p:txBody>
      </p:sp>
      <p:pic>
        <p:nvPicPr>
          <p:cNvPr id="129" name="Image 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456360" y="1590480"/>
            <a:ext cx="8007480" cy="44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